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6"/>
    <p:sldId id="270" r:id="rId17"/>
    <p:sldId id="271" r:id="rId18"/>
    <p:sldId id="272" r:id="rId19"/>
    <p:sldId id="273" r:id="rId20"/>
    <p:sldId id="276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2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017DD-37B3-41DF-A7BA-E278B945598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26E0-37C2-4C45-A6E9-14ED25E4678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26E0-37C2-4C45-A6E9-14ED25E46783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26E0-37C2-4C45-A6E9-14ED25E46783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1" Type="http://schemas.openxmlformats.org/officeDocument/2006/relationships/hyperlink" Target="http://dic.academic.ru/pictures/bse/gif/0232117120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1" Type="http://schemas.openxmlformats.org/officeDocument/2006/relationships/hyperlink" Target="http://dic.academic.ru/pictures/bse/gif/0240376872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1" Type="http://schemas.openxmlformats.org/officeDocument/2006/relationships/hyperlink" Target="http://dic.academic.ru/pictures/bse/gif/0228855349.gi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1" Type="http://schemas.openxmlformats.org/officeDocument/2006/relationships/hyperlink" Target="http://dic.academic.ru/pictures/bse/gif/0208248646.gi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556792"/>
            <a:ext cx="8856984" cy="2752455"/>
          </a:xfrm>
        </p:spPr>
        <p:txBody>
          <a:bodyPr>
            <a:noAutofit/>
          </a:bodyPr>
          <a:lstStyle/>
          <a:p>
            <a:pPr algn="ctr"/>
            <a:b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4</a:t>
            </a:r>
            <a:b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заманғы тақырыптық карталарды жасау үшін картографиялық проекцияларды қолдануды талдау»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marL="0" indent="722630" algn="just">
              <a:buNone/>
            </a:pPr>
            <a:r>
              <a:rPr lang="ru-RU" sz="2000" b="1" dirty="0" err="1" smtClean="0"/>
              <a:t>Картографиялық</a:t>
            </a:r>
            <a:r>
              <a:rPr lang="ru-RU" sz="2000" b="1" dirty="0" smtClean="0"/>
              <a:t> проекция - </a:t>
            </a:r>
            <a:r>
              <a:rPr lang="ru-RU" sz="2000" b="1" dirty="0" err="1" smtClean="0"/>
              <a:t>эллипсоидтың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бетін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жазықтықта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бейнелеудің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математикалық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анықталған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тәсілі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Проекциялардың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мәні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жер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фигурасын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жазықтыққа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орналастыру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үшін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басқа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ауыстырылатындығымен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байланысты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Бұл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жағдайда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эллипсоидтан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басқа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фигураға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параллельдер</a:t>
            </a:r>
            <a:r>
              <a:rPr lang="ru-RU" sz="2000" b="1" dirty="0" smtClean="0"/>
              <a:t> мен </a:t>
            </a:r>
            <a:r>
              <a:rPr lang="ru-RU" sz="2000" b="1" dirty="0" err="1" smtClean="0"/>
              <a:t>меридиандардың</a:t>
            </a:r>
            <a:r>
              <a:rPr lang="ru-RU" sz="2000" b="1" dirty="0" smtClean="0"/>
              <a:t> торы </a:t>
            </a:r>
            <a:r>
              <a:rPr lang="ru-RU" sz="2000" b="1" dirty="0" err="1" smtClean="0"/>
              <a:t>көшіріледі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Тордың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түрі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эллипсоидтің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қай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фигурамен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ауыстырылатынына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байланысты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әр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түрлі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болады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Осылайша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эллипсоидтардың</a:t>
            </a:r>
            <a:r>
              <a:rPr lang="ru-RU" sz="2000" b="1" dirty="0" smtClean="0"/>
              <a:t> 2 </a:t>
            </a:r>
            <a:r>
              <a:rPr lang="ru-RU" sz="2000" b="1" dirty="0" err="1" smtClean="0"/>
              <a:t>түрі</a:t>
            </a:r>
            <a:r>
              <a:rPr lang="ru-RU" sz="2000" b="1" dirty="0" smtClean="0"/>
              <a:t> бар: </a:t>
            </a:r>
            <a:endParaRPr lang="ru-RU" sz="2000" b="1" dirty="0" smtClean="0"/>
          </a:p>
          <a:p>
            <a:pPr marL="0" indent="714375" algn="just">
              <a:buNone/>
              <a:tabLst>
                <a:tab pos="0" algn="l"/>
              </a:tabLst>
            </a:pPr>
            <a:r>
              <a:rPr lang="ru-RU" sz="2000" b="1" dirty="0" smtClean="0"/>
              <a:t>- </a:t>
            </a:r>
            <a:r>
              <a:rPr lang="ru-RU" sz="2000" b="1" dirty="0" err="1" smtClean="0"/>
              <a:t>жалпы</a:t>
            </a:r>
            <a:r>
              <a:rPr lang="ru-RU" sz="2000" b="1" dirty="0" smtClean="0"/>
              <a:t> </a:t>
            </a:r>
            <a:r>
              <a:rPr lang="ru-RU" sz="2000" b="1" dirty="0"/>
              <a:t>(</a:t>
            </a:r>
            <a:r>
              <a:rPr lang="ru-RU" sz="2000" b="1" dirty="0" err="1"/>
              <a:t>жалпы</a:t>
            </a:r>
            <a:r>
              <a:rPr lang="ru-RU" sz="2000" b="1" dirty="0"/>
              <a:t> </a:t>
            </a:r>
            <a:r>
              <a:rPr lang="ru-RU" sz="2000" b="1" dirty="0" err="1"/>
              <a:t>жер</a:t>
            </a:r>
            <a:r>
              <a:rPr lang="ru-RU" sz="2000" b="1" dirty="0"/>
              <a:t> </a:t>
            </a:r>
            <a:r>
              <a:rPr lang="ru-RU" sz="2000" b="1" dirty="0" err="1" smtClean="0"/>
              <a:t>бетін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көрсетеді</a:t>
            </a:r>
            <a:r>
              <a:rPr lang="ru-RU" sz="2000" b="1" dirty="0" smtClean="0"/>
              <a:t>);</a:t>
            </a:r>
            <a:endParaRPr lang="ru-RU" sz="2000" b="1" dirty="0" smtClean="0"/>
          </a:p>
          <a:p>
            <a:pPr marL="0" indent="714375" algn="just">
              <a:buFontTx/>
              <a:buChar char="-"/>
              <a:tabLst>
                <a:tab pos="0" algn="l"/>
              </a:tabLst>
            </a:pPr>
            <a:r>
              <a:rPr lang="ru-RU" sz="2000" b="1" smtClean="0"/>
              <a:t>- референц</a:t>
            </a:r>
            <a:r>
              <a:rPr lang="ru-RU" sz="2000" b="1" dirty="0" smtClean="0"/>
              <a:t>-эллипсоид </a:t>
            </a:r>
            <a:r>
              <a:rPr lang="ru-RU" sz="2000" b="1" dirty="0"/>
              <a:t>(</a:t>
            </a:r>
            <a:r>
              <a:rPr lang="ru-RU" sz="2000" b="1" dirty="0" err="1"/>
              <a:t>белгілі</a:t>
            </a:r>
            <a:r>
              <a:rPr lang="ru-RU" sz="2000" b="1" dirty="0"/>
              <a:t> </a:t>
            </a:r>
            <a:r>
              <a:rPr lang="ru-RU" sz="2000" b="1" dirty="0" err="1"/>
              <a:t>бір</a:t>
            </a:r>
            <a:r>
              <a:rPr lang="ru-RU" sz="2000" b="1" dirty="0"/>
              <a:t> </a:t>
            </a:r>
            <a:r>
              <a:rPr lang="ru-RU" sz="2000" b="1" dirty="0" err="1"/>
              <a:t>шектеулі</a:t>
            </a:r>
            <a:r>
              <a:rPr lang="ru-RU" sz="2000" b="1" dirty="0"/>
              <a:t> </a:t>
            </a:r>
            <a:r>
              <a:rPr lang="ru-RU" sz="2000" b="1" dirty="0" err="1"/>
              <a:t>аумақтағы</a:t>
            </a:r>
            <a:r>
              <a:rPr lang="ru-RU" sz="2000" b="1" dirty="0"/>
              <a:t> </a:t>
            </a:r>
            <a:r>
              <a:rPr lang="ru-RU" sz="2000" b="1" dirty="0" err="1"/>
              <a:t>жер</a:t>
            </a:r>
            <a:r>
              <a:rPr lang="ru-RU" sz="2000" b="1" dirty="0"/>
              <a:t> </a:t>
            </a:r>
            <a:r>
              <a:rPr lang="ru-RU" sz="2000" b="1" dirty="0" err="1"/>
              <a:t>бетін</a:t>
            </a:r>
            <a:r>
              <a:rPr lang="ru-RU" sz="2000" b="1" dirty="0"/>
              <a:t> </a:t>
            </a:r>
            <a:r>
              <a:rPr lang="ru-RU" sz="2000" b="1" dirty="0" err="1"/>
              <a:t>дәл</a:t>
            </a:r>
            <a:r>
              <a:rPr lang="ru-RU" sz="2000" b="1" dirty="0"/>
              <a:t> </a:t>
            </a:r>
            <a:r>
              <a:rPr lang="ru-RU" sz="2000" b="1" dirty="0" err="1" smtClean="0"/>
              <a:t>көрсететін</a:t>
            </a:r>
            <a:r>
              <a:rPr lang="ru-RU" sz="2000" b="1" dirty="0" smtClean="0"/>
              <a:t>  </a:t>
            </a:r>
            <a:r>
              <a:rPr lang="ru-RU" sz="2000" b="1" dirty="0" err="1"/>
              <a:t>анықтамалық</a:t>
            </a:r>
            <a:r>
              <a:rPr lang="ru-RU" sz="2000" b="1" dirty="0"/>
              <a:t> </a:t>
            </a:r>
            <a:r>
              <a:rPr lang="ru-RU" sz="2000" b="1" dirty="0" err="1"/>
              <a:t>эллипсоидтар</a:t>
            </a:r>
            <a:r>
              <a:rPr lang="ru-RU" sz="2000" b="1" dirty="0"/>
              <a:t>).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79512" y="1196752"/>
          <a:ext cx="8784976" cy="5328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344"/>
                <a:gridCol w="884382"/>
                <a:gridCol w="1643060"/>
                <a:gridCol w="1769654"/>
                <a:gridCol w="2748536"/>
              </a:tblGrid>
              <a:tr h="28707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Жер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эллипсоидінің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мысалдары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9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Атауы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Күні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Үлкен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жарты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осі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Кіші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жарты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осі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Қолдану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Айри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Airy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1830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6377563.396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6356256.91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Ұлыбритания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Бессель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Bessel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1841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6377397.155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6356078.96284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Орталық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Еуропа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,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Чили, Индонезия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Кларк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Clarke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1866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6378206.4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6356583.8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Солтүстік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Америка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континенті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Филиппин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Хелмет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Helmet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1907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6356818.17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Мысыр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Красовский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1940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6378245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6356863.0188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ТМД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елдері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Росей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Шығыс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Еуропаның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кейбір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елдері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Сфера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6370997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6370997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Бүкіл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әлем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шағын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масштаб)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2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WGS84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1984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6378137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6356752.31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Бүкіл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әлем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GPS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қабылдағыштар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5197" y="581055"/>
            <a:ext cx="87849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Жекелеген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елдердегі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жер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эллипсоидінің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мысалдары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559896"/>
          </a:xfrm>
        </p:spPr>
        <p:txBody>
          <a:bodyPr>
            <a:normAutofit/>
          </a:bodyPr>
          <a:lstStyle/>
          <a:p>
            <a:pPr marL="0" indent="72263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бұрмаланулар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ұзындықты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бұрыштарды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851" y="548680"/>
            <a:ext cx="8507288" cy="59766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жіктеу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0225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Цилиндрлік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0225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перпендикуляр 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3б. Цилиндрические проекции. Равнопромежуточная (прямоугольная).">
            <a:hlinkClick r:id="rId1"/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8920"/>
            <a:ext cx="6408712" cy="388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60640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4а. Конические проекции. Равноугольная.">
            <a:hlinkClick r:id="rId1"/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7616366" cy="3672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688632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Азимуталдық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" indent="716280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Азимуталдық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тәріздес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меридиандар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нүктеден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62738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5в. Азимутальные проекции. Равновеликая (слева — поперечная, справа — косая).">
            <a:hlinkClick r:id="rId1"/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19337"/>
            <a:ext cx="7560839" cy="3989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</p:spPr>
        <p:txBody>
          <a:bodyPr>
            <a:normAutofit/>
          </a:bodyPr>
          <a:lstStyle/>
          <a:p>
            <a:pPr marL="27305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Псевдоконустық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" indent="533400" algn="just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Псевдоконустық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доғаларымен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меридиандардың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қалғандары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симметриялы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6. Псевдоконическая равновеликая проекция Бонна.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80928"/>
            <a:ext cx="6768752" cy="345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3528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Поликонустық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Поликонустық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экватор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эксцентрлік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9а. Поликонические проекции. Простая.">
            <a:hlinkClick r:id="rId1"/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24944"/>
            <a:ext cx="7056784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16624"/>
          </a:xfrm>
        </p:spPr>
        <p:txBody>
          <a:bodyPr>
            <a:normAutofit/>
          </a:bodyPr>
          <a:lstStyle/>
          <a:p>
            <a:pPr marL="0" indent="72263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М.Д.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Соловьевтің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қиғаш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перспективалық-цилиндрлік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Рис. 7. Косая перспективно-цилиндрическая проекция М. Д. Соловьёва.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6480720" cy="316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712968" cy="5976664"/>
          </a:xfrm>
        </p:spPr>
        <p:txBody>
          <a:bodyPr>
            <a:normAutofit fontScale="62500" lnSpcReduction="20000"/>
          </a:bodyPr>
          <a:lstStyle/>
          <a:p>
            <a:pPr marL="0" indent="722630" algn="just"/>
            <a:endParaRPr lang="ru-RU" i="1" dirty="0" smtClean="0"/>
          </a:p>
          <a:p>
            <a:pPr marL="0" indent="63373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/>
              <a:t> </a:t>
            </a:r>
            <a:r>
              <a:rPr lang="ru-RU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проекцияны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таңдаудың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848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848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бейнеленген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конфигурациясы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848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масштабы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848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бейнеленетін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шегіндегі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бұрмалаулардың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таралуы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848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проекцияға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торға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472608"/>
          </a:xfrm>
        </p:spPr>
        <p:txBody>
          <a:bodyPr>
            <a:normAutofit/>
          </a:bodyPr>
          <a:lstStyle/>
          <a:p>
            <a:pPr marL="0" indent="722630" algn="just">
              <a:spcBef>
                <a:spcPts val="0"/>
              </a:spcBef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spcBef>
                <a:spcPts val="0"/>
              </a:spcBef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ГАЖ-да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проекциялардың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конустық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азимуттық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цилиндрлік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поликонутық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модификацияланған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поликонустық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псевдоцилиндрлік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0725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Гаусса-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Крюгер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6120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63373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Bonne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63373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63373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Псевдоконустық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проекция.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texttotext.ru/images/stories/kps10/image029.gif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12976"/>
            <a:ext cx="4752528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904656"/>
          </a:xfrm>
        </p:spPr>
        <p:txBody>
          <a:bodyPr/>
          <a:lstStyle/>
          <a:p>
            <a:pPr marL="0" indent="81153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Крастердің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Craster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Parabolic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811530" algn="just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81153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Псевдоцилиндрлік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4" name="Рисунок 3" descr="http://texttotext.ru/images/stories/kps10/image033.gif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48880"/>
            <a:ext cx="5904655" cy="396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5446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Эккерт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Eckert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псевдоцилиндрлік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проекция.</a:t>
            </a:r>
            <a:endParaRPr lang="ru-RU" dirty="0"/>
          </a:p>
        </p:txBody>
      </p:sp>
      <p:pic>
        <p:nvPicPr>
          <p:cNvPr id="4" name="Рисунок 3" descr="http://texttotext.ru/images/stories/kps10/image037.gif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0" y="2348880"/>
            <a:ext cx="7200799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Робинсон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Robinson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ртографиялық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texttotext.ru/images/stories/kps10/image041.gif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46" y="2616543"/>
            <a:ext cx="7632847" cy="3564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Мольвейде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Mollweide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псевдоцилиндрлік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проекция. Карл 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Молвейде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1805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texttotext.ru/images/stories/kps10/image045.gif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48" y="3212975"/>
            <a:ext cx="6840760" cy="338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texttotext.ru/images/stories/kps10/image027.gif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912768" cy="35790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1052736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Ламберттің</a:t>
            </a:r>
            <a:r>
              <a:rPr lang="ru-RU" sz="2400" b="1" dirty="0"/>
              <a:t> </a:t>
            </a:r>
            <a:r>
              <a:rPr lang="ru-RU" sz="2400" b="1" dirty="0" err="1"/>
              <a:t>тең</a:t>
            </a:r>
            <a:r>
              <a:rPr lang="ru-RU" sz="2400" b="1" dirty="0"/>
              <a:t> </a:t>
            </a:r>
            <a:r>
              <a:rPr lang="ru-RU" sz="2400" b="1" dirty="0" err="1"/>
              <a:t>бұрышты</a:t>
            </a:r>
            <a:r>
              <a:rPr lang="ru-RU" sz="2400" b="1" dirty="0"/>
              <a:t> </a:t>
            </a:r>
            <a:r>
              <a:rPr lang="ru-RU" sz="2400" b="1" dirty="0" err="1"/>
              <a:t>конустық</a:t>
            </a:r>
            <a:r>
              <a:rPr lang="ru-RU" sz="2400" b="1" dirty="0"/>
              <a:t> </a:t>
            </a:r>
            <a:r>
              <a:rPr lang="ru-RU" sz="2400" b="1" dirty="0" err="1"/>
              <a:t>проекциясы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760640"/>
          </a:xfrm>
        </p:spPr>
        <p:txBody>
          <a:bodyPr>
            <a:normAutofit/>
          </a:bodyPr>
          <a:lstStyle/>
          <a:p>
            <a:pPr marL="0" indent="72263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2263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әлдеқайда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икемді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құрудан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цифрландыруды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305800" cy="1143000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Назарларыңызға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рахмет</a:t>
            </a:r>
            <a:r>
              <a:rPr lang="ru-RU">
                <a:solidFill>
                  <a:schemeClr val="tx1"/>
                </a:solidFill>
              </a:rPr>
              <a:t>!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4389</Words>
  <Application>WPS Presentation</Application>
  <PresentationFormat>Экран (4:3)</PresentationFormat>
  <Paragraphs>168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SimSun</vt:lpstr>
      <vt:lpstr>Wingdings</vt:lpstr>
      <vt:lpstr>Wingdings 2</vt:lpstr>
      <vt:lpstr>Times New Roman</vt:lpstr>
      <vt:lpstr>Calibri</vt:lpstr>
      <vt:lpstr>Times New Roman</vt:lpstr>
      <vt:lpstr>Constantia</vt:lpstr>
      <vt:lpstr>Microsoft YaHei</vt:lpstr>
      <vt:lpstr>Arial Unicode MS</vt:lpstr>
      <vt:lpstr>Поток</vt:lpstr>
      <vt:lpstr>  Дәріс 4 "Қазіргі заманғы тақырыптық карталарды жасау үшін картографиялық проекцияларды қолдануды талдау»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«Анализ использования картографических проекций для создания современных тематических карт» </dc:title>
  <dc:creator>Компьютер</dc:creator>
  <cp:lastModifiedBy>САКОШ</cp:lastModifiedBy>
  <cp:revision>46</cp:revision>
  <dcterms:created xsi:type="dcterms:W3CDTF">2013-04-30T06:40:00Z</dcterms:created>
  <dcterms:modified xsi:type="dcterms:W3CDTF">2022-09-22T09:33:41Z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F28857424B684E5B918AF594277C1BBA</vt:lpwstr>
  </property>
  <property fmtid="{D5CDD505-2E9C-101B-9397-08002B2CF9AE}" pid="3" name="KSOProductBuildVer">
    <vt:lpwstr>1049-11.2.0.11306</vt:lpwstr>
  </property>
</Properties>
</file>